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61" r:id="rId4"/>
    <p:sldId id="287" r:id="rId5"/>
    <p:sldId id="288" r:id="rId6"/>
    <p:sldId id="289" r:id="rId7"/>
    <p:sldId id="290" r:id="rId8"/>
    <p:sldId id="300" r:id="rId9"/>
    <p:sldId id="291" r:id="rId10"/>
    <p:sldId id="301" r:id="rId11"/>
    <p:sldId id="295" r:id="rId12"/>
    <p:sldId id="292" r:id="rId13"/>
    <p:sldId id="258" r:id="rId14"/>
    <p:sldId id="283" r:id="rId15"/>
    <p:sldId id="296" r:id="rId16"/>
    <p:sldId id="259" r:id="rId17"/>
    <p:sldId id="284" r:id="rId18"/>
    <p:sldId id="297" r:id="rId19"/>
    <p:sldId id="298" r:id="rId20"/>
    <p:sldId id="299" r:id="rId21"/>
    <p:sldId id="262" r:id="rId22"/>
    <p:sldId id="263" r:id="rId23"/>
    <p:sldId id="264" r:id="rId24"/>
    <p:sldId id="278" r:id="rId25"/>
    <p:sldId id="265" r:id="rId26"/>
    <p:sldId id="279" r:id="rId27"/>
    <p:sldId id="267" r:id="rId28"/>
    <p:sldId id="268" r:id="rId29"/>
    <p:sldId id="269" r:id="rId30"/>
    <p:sldId id="271" r:id="rId31"/>
    <p:sldId id="276" r:id="rId32"/>
    <p:sldId id="272" r:id="rId33"/>
    <p:sldId id="277" r:id="rId34"/>
    <p:sldId id="273" r:id="rId35"/>
    <p:sldId id="274" r:id="rId36"/>
    <p:sldId id="275" r:id="rId37"/>
    <p:sldId id="303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852A4-9554-4FB7-BF3D-F3D88161EA40}" type="datetimeFigureOut">
              <a:rPr lang="cs-CZ" smtClean="0"/>
              <a:pPr/>
              <a:t>07.12.2024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1AF82-2CF1-4508-8E18-A23AA951DA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13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1AF82-2CF1-4508-8E18-A23AA951DAA0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37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11BD6-C341-FBE9-A953-6ACC146FD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735714F-40CA-0B28-77D1-8CD492F66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845AC0D-0C31-1E3A-13B5-A19D2F02A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3CBACF-EE06-FC31-EC0B-29CF837AB1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1AF82-2CF1-4508-8E18-A23AA951DAA0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41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14638F1-7AF7-4A47-863C-CBC4717BC306}" type="datetime1">
              <a:rPr lang="cs-CZ" smtClean="0"/>
              <a:pPr/>
              <a:t>07.12.2024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EF2C-0E0C-4739-AFCB-76B1AF7736E0}" type="datetime1">
              <a:rPr lang="cs-CZ" smtClean="0"/>
              <a:pPr/>
              <a:t>07.12.2024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73A8-0544-49BA-B436-98B84915D028}" type="datetime1">
              <a:rPr lang="cs-CZ" smtClean="0"/>
              <a:pPr/>
              <a:t>07.12.2024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B519E6-8113-4105-9088-1FEFBCAB809C}" type="datetime1">
              <a:rPr lang="cs-CZ" smtClean="0"/>
              <a:pPr/>
              <a:t>07.12.2024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9A50DA3-3D02-44DA-ABC2-BF1531FAA76A}" type="datetime1">
              <a:rPr lang="cs-CZ" smtClean="0"/>
              <a:pPr/>
              <a:t>07.12.2024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6D5F-E231-40FB-B99D-259D9A2159F3}" type="datetime1">
              <a:rPr lang="cs-CZ" smtClean="0"/>
              <a:pPr/>
              <a:t>07.12.2024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CE49-C34A-444B-B083-9B597DADEDB3}" type="datetime1">
              <a:rPr lang="cs-CZ" smtClean="0"/>
              <a:pPr/>
              <a:t>07.12.2024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5BFEAE-1FD7-4B79-A026-1B57B2A54532}" type="datetime1">
              <a:rPr lang="cs-CZ" smtClean="0"/>
              <a:pPr/>
              <a:t>07.12.2024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B2AE-41B3-4438-8D02-210249500B5D}" type="datetime1">
              <a:rPr lang="cs-CZ" smtClean="0"/>
              <a:pPr/>
              <a:t>07.12.2024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069B8E-F817-431A-BD73-722800F94F3E}" type="datetime1">
              <a:rPr lang="cs-CZ" smtClean="0"/>
              <a:pPr/>
              <a:t>07.12.2024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65AC9C-5839-47AF-A0F6-C06315ED54C0}" type="datetime1">
              <a:rPr lang="cs-CZ" smtClean="0"/>
              <a:pPr/>
              <a:t>07.12.2024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0520FA-38BB-48C5-A4F7-4113468C3DA2}" type="datetime1">
              <a:rPr lang="cs-CZ" smtClean="0"/>
              <a:pPr/>
              <a:t>07.12.2024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dh.cz/images/Dokumenty/Vnitroorganizacni/stejnokrojovy-predpis/stejnokrojovy-predpis-2024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39346" y="595761"/>
            <a:ext cx="6172200" cy="1534322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Stejnokrojový předpis SH ČMS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83768" y="4522101"/>
            <a:ext cx="6172200" cy="2304256"/>
          </a:xfrm>
        </p:spPr>
        <p:txBody>
          <a:bodyPr/>
          <a:lstStyle/>
          <a:p>
            <a:pPr algn="ctr"/>
            <a:r>
              <a:rPr lang="cs-CZ" dirty="0"/>
              <a:t>Předpis, který uvádí druhy stejnokrojů a součástky, které k nim patří. Stanoví pravidla pro nošení vyznamenání a určuje postup při opatřování stejnokrojů a jejich součástí.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DANA VILÍMKOVÁ😉😉😉😉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5122" name="Picture 2" descr="Nuda Animovaný Smajlík - Obrázek zdarma na Pixabay">
            <a:extLst>
              <a:ext uri="{FF2B5EF4-FFF2-40B4-BE49-F238E27FC236}">
                <a16:creationId xmlns:a16="http://schemas.microsoft.com/office/drawing/2014/main" id="{706C7FCF-B613-E785-BD45-5FC321C7A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258" y="2222089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5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2E4B56-E847-ABC1-8599-03EC6D9A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VYCHÁZKOVÝ STEJNOKROJ PS 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BD12BB-67BA-3625-CBBA-ED75235798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3074" name="Picture 2" descr="SDH voda">
            <a:extLst>
              <a:ext uri="{FF2B5EF4-FFF2-40B4-BE49-F238E27FC236}">
                <a16:creationId xmlns:a16="http://schemas.microsoft.com/office/drawing/2014/main" id="{F5771D99-98D1-44F4-D6E0-6DA2F5F28FA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1" y="1608312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DH voda">
            <a:extLst>
              <a:ext uri="{FF2B5EF4-FFF2-40B4-BE49-F238E27FC236}">
                <a16:creationId xmlns:a16="http://schemas.microsoft.com/office/drawing/2014/main" id="{A832F798-CBE3-1C59-8C94-26F2E7AB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lokošile pro ROZHODCÍ, KR - dámská">
            <a:extLst>
              <a:ext uri="{FF2B5EF4-FFF2-40B4-BE49-F238E27FC236}">
                <a16:creationId xmlns:a16="http://schemas.microsoft.com/office/drawing/2014/main" id="{E3877A6D-81F7-A22C-378E-D8DA2D7BD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2046362" cy="247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olokošile modrá KR - pánská se znakem">
            <a:extLst>
              <a:ext uri="{FF2B5EF4-FFF2-40B4-BE49-F238E27FC236}">
                <a16:creationId xmlns:a16="http://schemas.microsoft.com/office/drawing/2014/main" id="{3988428D-7289-1E70-D9A2-AFF3C01EA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2" y="3520077"/>
            <a:ext cx="2159765" cy="215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pona na šátek SH ČMS">
            <a:extLst>
              <a:ext uri="{FF2B5EF4-FFF2-40B4-BE49-F238E27FC236}">
                <a16:creationId xmlns:a16="http://schemas.microsoft.com/office/drawing/2014/main" id="{1894A153-5743-A98B-E0E8-195A1DC7C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48" y="3295368"/>
            <a:ext cx="2111708" cy="183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Jmenovka kovová">
            <a:extLst>
              <a:ext uri="{FF2B5EF4-FFF2-40B4-BE49-F238E27FC236}">
                <a16:creationId xmlns:a16="http://schemas.microsoft.com/office/drawing/2014/main" id="{0A700256-5F5F-21DD-BFC9-A2AAF2807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707" y="4257059"/>
            <a:ext cx="24765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Vázanka (kravata) tmavá se znakem SDH">
            <a:extLst>
              <a:ext uri="{FF2B5EF4-FFF2-40B4-BE49-F238E27FC236}">
                <a16:creationId xmlns:a16="http://schemas.microsoft.com/office/drawing/2014/main" id="{CA3D5F5B-B7A1-7A0D-D25A-83E90F3CF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991" y="4578939"/>
            <a:ext cx="1295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pona na vázanku se znakem SDH">
            <a:extLst>
              <a:ext uri="{FF2B5EF4-FFF2-40B4-BE49-F238E27FC236}">
                <a16:creationId xmlns:a16="http://schemas.microsoft.com/office/drawing/2014/main" id="{30B003B3-9491-550B-FE4E-6F841564B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86004"/>
            <a:ext cx="179024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2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53C32-5E52-4521-9122-454CEBE33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BD2ED14-A112-3373-72A5-C6B01067FFD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" r="24649"/>
          <a:stretch/>
        </p:blipFill>
        <p:spPr>
          <a:xfrm>
            <a:off x="827584" y="404664"/>
            <a:ext cx="7056784" cy="6016697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B23B42-49C5-38F8-AED6-36A2C3DC7F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75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A04CE-0F0D-9219-C666-3432DF99A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36D16-258F-080A-68F9-6B0D8E18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stejnokrojová součást - pracovní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C86A1B-F2E6-0C67-981E-C13D420E8D9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Bunda PS II – tmavomodré barvy, bez nápisu nebo s nápisem HASIČI</a:t>
            </a:r>
          </a:p>
          <a:p>
            <a:r>
              <a:rPr lang="cs-CZ" dirty="0"/>
              <a:t>Kalhoty PS II</a:t>
            </a:r>
          </a:p>
          <a:p>
            <a:r>
              <a:rPr lang="cs-CZ" dirty="0"/>
              <a:t>Čepice/kšiltovka – tmavomodré barvy s nápisem nebo bez nápisu HASIČI nebo červené barvy s nápisem ROZHODČÍ</a:t>
            </a:r>
          </a:p>
          <a:p>
            <a:r>
              <a:rPr lang="cs-CZ" dirty="0"/>
              <a:t>Triko – s krátkým nebo dlouhým rukávem</a:t>
            </a:r>
          </a:p>
          <a:p>
            <a:r>
              <a:rPr lang="cs-CZ" dirty="0"/>
              <a:t>Zimní čepice – s nápisem nebo bez nápisu HASIČI</a:t>
            </a:r>
          </a:p>
          <a:p>
            <a:r>
              <a:rPr lang="cs-CZ" dirty="0"/>
              <a:t>Šle – žlutozelené reflexní barvy s nebo bez nápisu HASIČI</a:t>
            </a:r>
          </a:p>
          <a:p>
            <a:r>
              <a:rPr lang="cs-CZ" dirty="0"/>
              <a:t>Funkční označení</a:t>
            </a:r>
          </a:p>
          <a:p>
            <a:r>
              <a:rPr lang="cs-CZ" dirty="0"/>
              <a:t>Jmenovka – písmo zlaté na tmavomodrém podkladě</a:t>
            </a:r>
          </a:p>
          <a:p>
            <a:r>
              <a:rPr lang="cs-CZ" dirty="0"/>
              <a:t>Obuv – tmavé barvy – sportovní nebo pracovní uzavřená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2819A2-343C-72C0-6863-7BEB28DA311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246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Pracovní stejnokroj II (PSII)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7" y="1600200"/>
            <a:ext cx="4873625" cy="4873625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867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310437" cy="4873625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71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5E103-D2F9-E45B-0C7E-1135BEFB5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93673-5C0E-C7EC-3E2D-C00F64AB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stejnokrojová součást – volnočasové a sportovní aktivity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D60597-6863-D64F-59F7-0B413D8FF67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Sportovní souprava – jednotná v celém družstvu</a:t>
            </a:r>
          </a:p>
          <a:p>
            <a:r>
              <a:rPr lang="cs-CZ" dirty="0"/>
              <a:t>Sportovní kalhoty – jednotné v celém družstvu</a:t>
            </a:r>
          </a:p>
          <a:p>
            <a:r>
              <a:rPr lang="cs-CZ" dirty="0"/>
              <a:t>Sportovní bunda - jednotná v celém družstvu</a:t>
            </a:r>
          </a:p>
          <a:p>
            <a:r>
              <a:rPr lang="cs-CZ" dirty="0"/>
              <a:t>Sportovní mikina - jednotná v celém družstvu</a:t>
            </a:r>
          </a:p>
          <a:p>
            <a:r>
              <a:rPr lang="cs-CZ" dirty="0"/>
              <a:t>Triko – s krátkým nebo dlouhým rukávem -  jednotné v celém družstvu</a:t>
            </a:r>
          </a:p>
          <a:p>
            <a:r>
              <a:rPr lang="cs-CZ" dirty="0"/>
              <a:t>Obuv – uzavřená sportovní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9FA323-A87E-F144-97A0-8679DC5F62E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6585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2) Sportovní stejnokroj </a:t>
            </a:r>
            <a:br>
              <a:rPr lang="cs-CZ" dirty="0"/>
            </a:br>
            <a:r>
              <a:rPr lang="cs-CZ" dirty="0"/>
              <a:t>pro mladé hasiče a dorostence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312222" cy="4873625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44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Stejnokrojová součást – volnočasové a sportovní aktivity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3" y="2054733"/>
            <a:ext cx="7467600" cy="4200525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42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CD598-110C-8627-F18E-CAE1953F6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FDC99-2A61-4C5F-B41C-70977BD9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048"/>
            <a:ext cx="7467600" cy="1143000"/>
          </a:xfrm>
        </p:spPr>
        <p:txBody>
          <a:bodyPr>
            <a:normAutofit/>
          </a:bodyPr>
          <a:lstStyle/>
          <a:p>
            <a:r>
              <a:rPr lang="cs-CZ" dirty="0"/>
              <a:t>stejnokrojová součást – ostatní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34D094-4006-DCFC-BF08-61CFD09CFAA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2608" y="1600200"/>
            <a:ext cx="7467600" cy="4873752"/>
          </a:xfrm>
        </p:spPr>
        <p:txBody>
          <a:bodyPr/>
          <a:lstStyle/>
          <a:p>
            <a:r>
              <a:rPr lang="cs-CZ" dirty="0"/>
              <a:t>Ochranný plášť – plášť s odnímatelnou tepelnou vložkou proti vodě a chladu, vzor SH ČMS</a:t>
            </a:r>
          </a:p>
          <a:p>
            <a:r>
              <a:rPr lang="cs-CZ" dirty="0" err="1"/>
              <a:t>Softshellová</a:t>
            </a:r>
            <a:r>
              <a:rPr lang="cs-CZ" dirty="0"/>
              <a:t> bunda – tmavomodré barvy, vzor SH ČMS</a:t>
            </a:r>
          </a:p>
          <a:p>
            <a:r>
              <a:rPr lang="cs-CZ" dirty="0"/>
              <a:t>Sportovní a volnočasové kalhoty – tmavomodré barvy, dlouhé nebo krátké, vzor SH ČMS</a:t>
            </a:r>
          </a:p>
          <a:p>
            <a:r>
              <a:rPr lang="cs-CZ" dirty="0"/>
              <a:t>Sportovní a volnočasová sukně – tmavomodré barvy, bez nebo s kraťasy – vzor SH ČMS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1197BA-8EC8-EE9C-B01A-B96D6904A4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185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B55A3-B467-1E1E-A2D0-2A375F00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sukně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90A116-7681-6C04-9B14-8FC6FC3BCB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1026" name="Picture 2" descr="Sukně">
            <a:extLst>
              <a:ext uri="{FF2B5EF4-FFF2-40B4-BE49-F238E27FC236}">
                <a16:creationId xmlns:a16="http://schemas.microsoft.com/office/drawing/2014/main" id="{54AB328D-376B-67BB-9532-E3FBA49E56A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64" y="1844824"/>
            <a:ext cx="3487964" cy="409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kně">
            <a:extLst>
              <a:ext uri="{FF2B5EF4-FFF2-40B4-BE49-F238E27FC236}">
                <a16:creationId xmlns:a16="http://schemas.microsoft.com/office/drawing/2014/main" id="{13603744-C631-C511-D51F-703D29A18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67" y="2060847"/>
            <a:ext cx="3304234" cy="38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Stejnokrojový předpis 2024 - schválená verze SS OSH 20.4.2024 – kopie</a:t>
            </a:r>
            <a:r>
              <a:rPr lang="cs-CZ" dirty="0"/>
              <a:t> zde ke stažení Stejnokrojový předpis </a:t>
            </a:r>
          </a:p>
          <a:p>
            <a:r>
              <a:rPr lang="cs-CZ" dirty="0"/>
              <a:t>VII. částí</a:t>
            </a:r>
          </a:p>
          <a:p>
            <a:r>
              <a:rPr lang="cs-CZ" dirty="0"/>
              <a:t>9. příloh </a:t>
            </a:r>
          </a:p>
          <a:p>
            <a:r>
              <a:rPr lang="cs-CZ" dirty="0"/>
              <a:t>Poslední změny 20. 4. 2024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82" y="4218940"/>
            <a:ext cx="4476435" cy="24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32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700B16-8F2E-7DEF-D57C-C843B0D3E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kalhoty, </a:t>
            </a:r>
            <a:r>
              <a:rPr lang="cs-CZ" dirty="0" err="1"/>
              <a:t>softshellová</a:t>
            </a:r>
            <a:r>
              <a:rPr lang="cs-CZ" dirty="0"/>
              <a:t> bunda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356AD2-84BD-7823-5740-3BD2F3B84D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2050" name="Picture 2" descr="Kratasy FIRE STYLE">
            <a:extLst>
              <a:ext uri="{FF2B5EF4-FFF2-40B4-BE49-F238E27FC236}">
                <a16:creationId xmlns:a16="http://schemas.microsoft.com/office/drawing/2014/main" id="{06D356BA-47B0-9E06-746F-C765C59FE45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231462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lhoty FIRE STYLE">
            <a:extLst>
              <a:ext uri="{FF2B5EF4-FFF2-40B4-BE49-F238E27FC236}">
                <a16:creationId xmlns:a16="http://schemas.microsoft.com/office/drawing/2014/main" id="{575B5E3A-AACC-473A-9C35-1A9FB049E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47" y="1761055"/>
            <a:ext cx="2235577" cy="50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ÁNSKÁ bunda">
            <a:extLst>
              <a:ext uri="{FF2B5EF4-FFF2-40B4-BE49-F238E27FC236}">
                <a16:creationId xmlns:a16="http://schemas.microsoft.com/office/drawing/2014/main" id="{EE7F510D-75F5-2F57-3577-A3F41338D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94" y="2492896"/>
            <a:ext cx="2670423" cy="287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162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Pravidla pro nošení stejnokroje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Výkon služby, výcvik, soutěže, slavnostní příležitosti, pietní akty, jiné významné akce </a:t>
            </a:r>
          </a:p>
          <a:p>
            <a:r>
              <a:rPr lang="cs-CZ" dirty="0"/>
              <a:t>Úplný, v řádném stavu a čistý </a:t>
            </a:r>
          </a:p>
          <a:p>
            <a:r>
              <a:rPr lang="cs-CZ" dirty="0"/>
              <a:t>NESMÍ BÝT POUŽÍVÁM K SOUKROMÝM ÚČELŮM A VŠUDE TAM, KDE BY UTRPĚLA JEHO VÁŽNOST!!!</a:t>
            </a:r>
          </a:p>
          <a:p>
            <a:r>
              <a:rPr lang="cs-CZ" dirty="0"/>
              <a:t>Nesmí se kombinovat s běžným oblečením nebo jakkoli upravovat oproti předpisu a snižovat vážnost </a:t>
            </a:r>
          </a:p>
          <a:p>
            <a:r>
              <a:rPr lang="cs-CZ" dirty="0"/>
              <a:t>Nesmí se kombinovat součásti růžných druhů stejnokrojů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809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označení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Rozeta zlatavá průměr 14, 18, 22 mm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Sutaška</a:t>
            </a:r>
          </a:p>
          <a:p>
            <a:pPr lvl="1"/>
            <a:r>
              <a:rPr lang="cs-CZ" dirty="0"/>
              <a:t>Žlutá dvojitá modře protkávaná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Žlutá splétaná modře protkávaná</a:t>
            </a:r>
          </a:p>
          <a:p>
            <a:pPr marL="365760" lvl="1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Proužek 30 x 5 mm </a:t>
            </a:r>
          </a:p>
          <a:p>
            <a:endParaRPr lang="cs-CZ" dirty="0"/>
          </a:p>
          <a:p>
            <a:r>
              <a:rPr lang="cs-CZ" dirty="0"/>
              <a:t>Ratolest s pochodní 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22</a:t>
            </a:fld>
            <a:endParaRPr lang="cs-CZ" dirty="0"/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12564"/>
            <a:ext cx="1381125" cy="128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34009"/>
            <a:ext cx="1133475" cy="104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" y="2276872"/>
            <a:ext cx="971550" cy="95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27" y="3575298"/>
            <a:ext cx="1971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27" y="4199772"/>
            <a:ext cx="192405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52" y="5013176"/>
            <a:ext cx="1466850" cy="4191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77" y="5805264"/>
            <a:ext cx="15335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00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Domovenka a rukávové nášivky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326183"/>
            <a:ext cx="3394720" cy="2008994"/>
          </a:xfrm>
        </p:spPr>
        <p:txBody>
          <a:bodyPr>
            <a:noAutofit/>
          </a:bodyPr>
          <a:lstStyle/>
          <a:p>
            <a:r>
              <a:rPr lang="cs-CZ" sz="1800" dirty="0"/>
              <a:t>Levý rukáv – DOMOVENKA 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Pravý rukáv – Znak SDH nebo Obce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5" name="Picture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578354"/>
            <a:ext cx="1584176" cy="211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66" y="4437112"/>
            <a:ext cx="1524942" cy="20302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53" y="1684449"/>
            <a:ext cx="1584176" cy="2008994"/>
          </a:xfrm>
          <a:prstGeom prst="rect">
            <a:avLst/>
          </a:prstGeom>
        </p:spPr>
      </p:pic>
      <p:pic>
        <p:nvPicPr>
          <p:cNvPr id="3074" name="Picture 2" descr="Rukávový znak CR vyšívaný">
            <a:extLst>
              <a:ext uri="{FF2B5EF4-FFF2-40B4-BE49-F238E27FC236}">
                <a16:creationId xmlns:a16="http://schemas.microsoft.com/office/drawing/2014/main" id="{43D9E60C-672A-1D06-A132-1A1DCCD1F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61" y="1526083"/>
            <a:ext cx="162057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omovenka Česká Republika | Hasičská výzbrojna - vše pro hasiče">
            <a:extLst>
              <a:ext uri="{FF2B5EF4-FFF2-40B4-BE49-F238E27FC236}">
                <a16:creationId xmlns:a16="http://schemas.microsoft.com/office/drawing/2014/main" id="{FDBDE2BA-E15A-6E01-07B0-69483C598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784" y="3032585"/>
            <a:ext cx="1695701" cy="123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63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Domovenka a rukávové nášivky </a:t>
            </a:r>
            <a:br>
              <a:rPr lang="cs-CZ" dirty="0"/>
            </a:br>
            <a:r>
              <a:rPr lang="cs-CZ" dirty="0"/>
              <a:t>mladí hasiči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Výkonnostní třídy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Odznaky odborností a specializací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Domovenka, označení kolektivu, </a:t>
            </a:r>
          </a:p>
          <a:p>
            <a:pPr marL="0" indent="0">
              <a:buNone/>
            </a:pPr>
            <a:r>
              <a:rPr lang="cs-CZ" dirty="0"/>
              <a:t>    znak mladých hasičů 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48" y="5236401"/>
            <a:ext cx="1743075" cy="15430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t="8560" r="73201" b="24833"/>
          <a:stretch/>
        </p:blipFill>
        <p:spPr>
          <a:xfrm flipV="1">
            <a:off x="833640" y="2252825"/>
            <a:ext cx="1216833" cy="40709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2" t="8682" r="36496" b="24833"/>
          <a:stretch/>
        </p:blipFill>
        <p:spPr>
          <a:xfrm flipV="1">
            <a:off x="2339375" y="2258140"/>
            <a:ext cx="1296521" cy="41340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3" t="8560" r="601" b="24833"/>
          <a:stretch/>
        </p:blipFill>
        <p:spPr>
          <a:xfrm flipV="1">
            <a:off x="3995936" y="2252825"/>
            <a:ext cx="1282326" cy="40709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3" y="3827377"/>
            <a:ext cx="723900" cy="69532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93" y="3827378"/>
            <a:ext cx="676275" cy="70485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49" y="3827378"/>
            <a:ext cx="695325" cy="69532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23" y="3817853"/>
            <a:ext cx="714375" cy="70485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98" y="3810283"/>
            <a:ext cx="7334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76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Vyznamenání, odznaky, medaile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Pouze na vycházkovém stejnokroji </a:t>
            </a:r>
          </a:p>
          <a:p>
            <a:r>
              <a:rPr lang="cs-CZ" dirty="0"/>
              <a:t>Titul zasloužilého hasiče na levé klopě saka</a:t>
            </a:r>
          </a:p>
          <a:p>
            <a:endParaRPr lang="cs-CZ" dirty="0"/>
          </a:p>
          <a:p>
            <a:r>
              <a:rPr lang="cs-CZ" dirty="0"/>
              <a:t>Levá strana saka nad kapsou </a:t>
            </a:r>
          </a:p>
          <a:p>
            <a:r>
              <a:rPr lang="cs-CZ" dirty="0"/>
              <a:t>Titul zasloužilý hasič</a:t>
            </a:r>
          </a:p>
          <a:p>
            <a:r>
              <a:rPr lang="cs-CZ" dirty="0"/>
              <a:t>Medaile svatého Floriána</a:t>
            </a:r>
          </a:p>
          <a:p>
            <a:r>
              <a:rPr lang="cs-CZ" dirty="0"/>
              <a:t>Medaile Za zásluhy </a:t>
            </a:r>
          </a:p>
          <a:p>
            <a:r>
              <a:rPr lang="cs-CZ" dirty="0"/>
              <a:t>Medaile Za záchranu života</a:t>
            </a:r>
          </a:p>
          <a:p>
            <a:r>
              <a:rPr lang="cs-CZ" dirty="0"/>
              <a:t>Medaile Za věrnost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5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64"/>
          <a:stretch>
            <a:fillRect/>
          </a:stretch>
        </p:blipFill>
        <p:spPr bwMode="auto">
          <a:xfrm>
            <a:off x="7164288" y="1052736"/>
            <a:ext cx="1171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9124" r="9571" b="11582"/>
          <a:stretch/>
        </p:blipFill>
        <p:spPr>
          <a:xfrm>
            <a:off x="4893243" y="4425480"/>
            <a:ext cx="766843" cy="2732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74" y="3911579"/>
            <a:ext cx="781050" cy="2952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24" y="3429000"/>
            <a:ext cx="800100" cy="3238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11" y="4869160"/>
            <a:ext cx="790575" cy="3048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49" y="5373216"/>
            <a:ext cx="7810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0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Odznaky odbornosti a čestné odznaky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Pravá strana saka nad kapsou </a:t>
            </a:r>
          </a:p>
          <a:p>
            <a:r>
              <a:rPr lang="cs-CZ" dirty="0"/>
              <a:t>Vždy nejvyšší dosažený stupeň </a:t>
            </a:r>
          </a:p>
          <a:p>
            <a:r>
              <a:rPr lang="cs-CZ" dirty="0">
                <a:highlight>
                  <a:srgbClr val="FFFF00"/>
                </a:highlight>
              </a:rPr>
              <a:t>Maximálně tři odbornosti</a:t>
            </a:r>
          </a:p>
          <a:p>
            <a:endParaRPr lang="cs-CZ" dirty="0"/>
          </a:p>
          <a:p>
            <a:pPr lvl="1"/>
            <a:r>
              <a:rPr lang="cs-CZ" dirty="0"/>
              <a:t>Vedoucí mládeže I-III</a:t>
            </a:r>
          </a:p>
          <a:p>
            <a:pPr lvl="1"/>
            <a:r>
              <a:rPr lang="cs-CZ" dirty="0" err="1"/>
              <a:t>Preventista</a:t>
            </a:r>
            <a:r>
              <a:rPr lang="cs-CZ" dirty="0"/>
              <a:t> I-III</a:t>
            </a:r>
          </a:p>
          <a:p>
            <a:pPr lvl="1"/>
            <a:r>
              <a:rPr lang="cs-CZ" dirty="0"/>
              <a:t>Velitel </a:t>
            </a:r>
          </a:p>
          <a:p>
            <a:pPr lvl="1"/>
            <a:r>
              <a:rPr lang="cs-CZ" dirty="0"/>
              <a:t>Rozhodčí </a:t>
            </a:r>
          </a:p>
          <a:p>
            <a:pPr lvl="1"/>
            <a:r>
              <a:rPr lang="cs-CZ" dirty="0"/>
              <a:t>Výkonnostní třídy </a:t>
            </a:r>
          </a:p>
          <a:p>
            <a:endParaRPr lang="cs-CZ" dirty="0"/>
          </a:p>
          <a:p>
            <a:r>
              <a:rPr lang="cs-CZ" dirty="0"/>
              <a:t>Pravá kapsa – Jmenovka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6" name="Picture 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40" y="5430332"/>
            <a:ext cx="200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64903"/>
            <a:ext cx="2088232" cy="23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03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 </a:t>
            </a:r>
            <a:br>
              <a:rPr lang="cs-CZ" dirty="0"/>
            </a:br>
            <a:r>
              <a:rPr lang="cs-CZ" dirty="0"/>
              <a:t>mladých a začínajících členů </a:t>
            </a:r>
            <a:r>
              <a:rPr lang="cs-CZ" dirty="0" err="1"/>
              <a:t>sh</a:t>
            </a:r>
            <a:r>
              <a:rPr lang="cs-CZ" dirty="0"/>
              <a:t> </a:t>
            </a:r>
            <a:r>
              <a:rPr lang="cs-CZ" dirty="0" err="1"/>
              <a:t>čms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Proužek zlatavý 5 x 30 mm</a:t>
            </a:r>
          </a:p>
          <a:p>
            <a:pPr lvl="1"/>
            <a:r>
              <a:rPr lang="cs-CZ" dirty="0"/>
              <a:t>Člen SH ČMS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 3 letech členství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 5 letech členství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 8 letech členství, velitel družstva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 10 letech členství, člen rady mladých hasičů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t="15695" r="3679" b="15994"/>
          <a:stretch/>
        </p:blipFill>
        <p:spPr>
          <a:xfrm>
            <a:off x="6084168" y="2132856"/>
            <a:ext cx="1767090" cy="6996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7" r="3328" b="27302"/>
          <a:stretch/>
        </p:blipFill>
        <p:spPr>
          <a:xfrm>
            <a:off x="6084168" y="2873408"/>
            <a:ext cx="1787058" cy="72110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8" r="2174" b="26669"/>
          <a:stretch/>
        </p:blipFill>
        <p:spPr>
          <a:xfrm>
            <a:off x="6094152" y="3686186"/>
            <a:ext cx="1767090" cy="68597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9" b="36030"/>
          <a:stretch/>
        </p:blipFill>
        <p:spPr>
          <a:xfrm>
            <a:off x="6117720" y="4484893"/>
            <a:ext cx="1733538" cy="6908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7" b="36174"/>
          <a:stretch/>
        </p:blipFill>
        <p:spPr>
          <a:xfrm>
            <a:off x="6117720" y="5482630"/>
            <a:ext cx="1753506" cy="691126"/>
          </a:xfrm>
          <a:prstGeom prst="rect">
            <a:avLst/>
          </a:prstGeom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415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 funkcionářů </a:t>
            </a:r>
            <a:r>
              <a:rPr lang="cs-CZ" dirty="0" err="1"/>
              <a:t>sdh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Rozeta zlatavá průměr 14 mm</a:t>
            </a:r>
          </a:p>
          <a:p>
            <a:pPr lvl="1"/>
            <a:r>
              <a:rPr lang="cs-CZ" dirty="0"/>
              <a:t>Vedoucí kolektivu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Člen výboru, revizor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Nám. starosty, velitel, před. RR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Starosta SDH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04"/>
          <a:stretch/>
        </p:blipFill>
        <p:spPr>
          <a:xfrm>
            <a:off x="5276203" y="2060848"/>
            <a:ext cx="2304256" cy="8993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74"/>
          <a:stretch/>
        </p:blipFill>
        <p:spPr>
          <a:xfrm>
            <a:off x="5276203" y="3260681"/>
            <a:ext cx="2520280" cy="9434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b="21220"/>
          <a:stretch/>
        </p:blipFill>
        <p:spPr>
          <a:xfrm>
            <a:off x="5366213" y="4368703"/>
            <a:ext cx="2340260" cy="92284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7" b="16299"/>
          <a:stretch/>
        </p:blipFill>
        <p:spPr>
          <a:xfrm>
            <a:off x="5276203" y="5567033"/>
            <a:ext cx="2520280" cy="1012354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613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 funkcionářů okrsku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Rozeta zlatavá průměr 18 mm</a:t>
            </a:r>
          </a:p>
          <a:p>
            <a:pPr lvl="1"/>
            <a:r>
              <a:rPr lang="cs-CZ" dirty="0"/>
              <a:t>Člen odborné rady okrsku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Člen okrskového výboru, revizor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Nám. starosty, velitel, před. RR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Starosta okrsku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2"/>
          <a:stretch/>
        </p:blipFill>
        <p:spPr>
          <a:xfrm>
            <a:off x="5292080" y="1981803"/>
            <a:ext cx="2448272" cy="9018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7"/>
          <a:stretch/>
        </p:blipFill>
        <p:spPr>
          <a:xfrm>
            <a:off x="5220072" y="3284984"/>
            <a:ext cx="2592288" cy="9526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91"/>
          <a:stretch/>
        </p:blipFill>
        <p:spPr>
          <a:xfrm>
            <a:off x="5249447" y="4437112"/>
            <a:ext cx="2562913" cy="9861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4"/>
          <a:stretch/>
        </p:blipFill>
        <p:spPr>
          <a:xfrm>
            <a:off x="5292080" y="5526305"/>
            <a:ext cx="2664296" cy="1001583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94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stejnokroje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1) Stejnokrojová součást – vycházková</a:t>
            </a:r>
          </a:p>
          <a:p>
            <a:endParaRPr lang="cs-CZ" dirty="0"/>
          </a:p>
          <a:p>
            <a:r>
              <a:rPr lang="cs-CZ" dirty="0"/>
              <a:t>2) Stejnokrojová součást – pracovní</a:t>
            </a:r>
          </a:p>
          <a:p>
            <a:endParaRPr lang="cs-CZ" dirty="0"/>
          </a:p>
          <a:p>
            <a:r>
              <a:rPr lang="cs-CZ" dirty="0"/>
              <a:t>3) Stejnokrojová součást – volnočasové a sportovní aktivity</a:t>
            </a:r>
          </a:p>
          <a:p>
            <a:endParaRPr lang="cs-CZ" dirty="0"/>
          </a:p>
          <a:p>
            <a:r>
              <a:rPr lang="cs-CZ" dirty="0"/>
              <a:t>4) Stejnokrojová součást - ostatní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326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 funkcionářů </a:t>
            </a:r>
            <a:r>
              <a:rPr lang="cs-CZ" dirty="0" err="1"/>
              <a:t>osh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Sutaška žlutá dvojitá modře protkaná </a:t>
            </a:r>
          </a:p>
          <a:p>
            <a:r>
              <a:rPr lang="cs-CZ" dirty="0"/>
              <a:t>Rozeta zlatavá průměr 14 mm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Zaměstnanec kanceláře OSH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Vedoucí kanceláře OSH 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32906"/>
            <a:ext cx="2809875" cy="12001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43578"/>
            <a:ext cx="2800350" cy="12192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781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82960"/>
          </a:xfrm>
        </p:spPr>
        <p:txBody>
          <a:bodyPr/>
          <a:lstStyle/>
          <a:p>
            <a:r>
              <a:rPr lang="cs-CZ" dirty="0"/>
              <a:t>Označení funkcionářů </a:t>
            </a:r>
            <a:r>
              <a:rPr lang="cs-CZ" dirty="0" err="1"/>
              <a:t>osh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40728"/>
            <a:ext cx="8208912" cy="5456624"/>
          </a:xfrm>
        </p:spPr>
        <p:txBody>
          <a:bodyPr/>
          <a:lstStyle/>
          <a:p>
            <a:r>
              <a:rPr lang="cs-CZ" dirty="0"/>
              <a:t>Sutaška žlutá dvojitá modře protkaná </a:t>
            </a:r>
          </a:p>
          <a:p>
            <a:r>
              <a:rPr lang="cs-CZ" dirty="0"/>
              <a:t>Rozeta zlatavá průměr 18 mm</a:t>
            </a:r>
          </a:p>
          <a:p>
            <a:pPr lvl="1"/>
            <a:r>
              <a:rPr lang="cs-CZ" dirty="0"/>
              <a:t>Člen odborné rady OSH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Člen výkonného výboru OSH, čen OKRR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Náměstek starosty OSH, předseda OKRR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Starosta OSH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54" y="1772816"/>
            <a:ext cx="2038552" cy="8824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25502"/>
            <a:ext cx="2090914" cy="8981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87" y="4220139"/>
            <a:ext cx="2238553" cy="9528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29" y="5569563"/>
            <a:ext cx="2214827" cy="930978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129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 funkcionářů </a:t>
            </a:r>
            <a:r>
              <a:rPr lang="cs-CZ" dirty="0" err="1"/>
              <a:t>ksh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Sutaška žlutá dvojitá modře protkaná </a:t>
            </a:r>
          </a:p>
          <a:p>
            <a:r>
              <a:rPr lang="cs-CZ" dirty="0"/>
              <a:t>Rozeta zlatavá průměr 14 mm</a:t>
            </a:r>
          </a:p>
          <a:p>
            <a:r>
              <a:rPr lang="cs-CZ" dirty="0"/>
              <a:t>Proužek zlatavý 5 x 30 mm</a:t>
            </a:r>
          </a:p>
          <a:p>
            <a:pPr lvl="1"/>
            <a:r>
              <a:rPr lang="cs-CZ" dirty="0"/>
              <a:t>Zaměstnanec kanceláře KSH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Vedoucí kanceláře KSH  </a:t>
            </a:r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68960"/>
            <a:ext cx="2790825" cy="11715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23" y="4869160"/>
            <a:ext cx="2838450" cy="1209675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713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 funkcionářů </a:t>
            </a:r>
            <a:r>
              <a:rPr lang="cs-CZ" dirty="0" err="1"/>
              <a:t>ksh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Sutaška žlutá dvojitá modře protkaná </a:t>
            </a:r>
          </a:p>
          <a:p>
            <a:r>
              <a:rPr lang="cs-CZ" dirty="0"/>
              <a:t>Rozeta zlatavá průměr 18 mm</a:t>
            </a:r>
          </a:p>
          <a:p>
            <a:r>
              <a:rPr lang="cs-CZ" dirty="0"/>
              <a:t>Proužek zlatavý 5 x 30 mm</a:t>
            </a:r>
          </a:p>
          <a:p>
            <a:endParaRPr lang="cs-CZ" dirty="0"/>
          </a:p>
          <a:p>
            <a:pPr lvl="1"/>
            <a:r>
              <a:rPr lang="cs-CZ" dirty="0"/>
              <a:t>Člen odborné rady KSH </a:t>
            </a:r>
          </a:p>
          <a:p>
            <a:pPr marL="365760" lvl="1" indent="0">
              <a:buNone/>
            </a:pPr>
            <a:endParaRPr lang="cs-CZ" dirty="0"/>
          </a:p>
          <a:p>
            <a:pPr lvl="1"/>
            <a:r>
              <a:rPr lang="cs-CZ" dirty="0"/>
              <a:t>Člen výkonného výboru KSH, člen KKRR</a:t>
            </a:r>
          </a:p>
          <a:p>
            <a:pPr marL="365760" lvl="1" indent="0">
              <a:buNone/>
            </a:pPr>
            <a:endParaRPr lang="cs-CZ" dirty="0"/>
          </a:p>
          <a:p>
            <a:pPr lvl="1"/>
            <a:r>
              <a:rPr lang="cs-CZ" dirty="0"/>
              <a:t>Náměstek starosty KSH, předseda KKRR</a:t>
            </a:r>
          </a:p>
          <a:p>
            <a:pPr marL="365760" lvl="1" indent="0">
              <a:buNone/>
            </a:pPr>
            <a:endParaRPr lang="cs-CZ" dirty="0"/>
          </a:p>
          <a:p>
            <a:pPr lvl="1"/>
            <a:r>
              <a:rPr lang="cs-CZ" dirty="0"/>
              <a:t>Starosta KSH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88" y="2110524"/>
            <a:ext cx="2304257" cy="9673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778" y="3356992"/>
            <a:ext cx="2342568" cy="9983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44" y="4618463"/>
            <a:ext cx="2304256" cy="100219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01" y="5704766"/>
            <a:ext cx="2232248" cy="952324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972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 funkcionářů </a:t>
            </a:r>
            <a:r>
              <a:rPr lang="cs-CZ" dirty="0" err="1"/>
              <a:t>sh</a:t>
            </a:r>
            <a:r>
              <a:rPr lang="cs-CZ" dirty="0"/>
              <a:t> </a:t>
            </a:r>
            <a:r>
              <a:rPr lang="cs-CZ" dirty="0" err="1"/>
              <a:t>čms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dirty="0"/>
              <a:t>Sutaška dvojitá žlutá modře protkávaná</a:t>
            </a:r>
          </a:p>
          <a:p>
            <a:r>
              <a:rPr lang="cs-CZ" sz="2000" dirty="0"/>
              <a:t>Rozeta zlatavá průměr 14 mm </a:t>
            </a:r>
          </a:p>
          <a:p>
            <a:r>
              <a:rPr lang="cs-CZ" sz="2000" dirty="0"/>
              <a:t>Ratolest zlatavá </a:t>
            </a:r>
          </a:p>
          <a:p>
            <a:pPr lvl="1"/>
            <a:r>
              <a:rPr lang="cs-CZ" sz="1800" dirty="0"/>
              <a:t>Zaměstnanec kanceláře SH ČMS, instruktor ÚHŠ 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Vedoucí odboru kanceláře SH ČMS, zástupce ředitele ÚHŠ </a:t>
            </a:r>
          </a:p>
          <a:p>
            <a:pPr lvl="1"/>
            <a:endParaRPr lang="cs-CZ" sz="1800" dirty="0"/>
          </a:p>
          <a:p>
            <a:pPr marL="365760" lvl="1" indent="0">
              <a:buNone/>
            </a:pPr>
            <a:endParaRPr lang="cs-CZ" sz="1800" dirty="0"/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Ředitel ÚHŠ, nejvyšší představitelé firem s majetkovým podílem SH ČMS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91" y="3001993"/>
            <a:ext cx="2520280" cy="11229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91" y="4414238"/>
            <a:ext cx="2463374" cy="10207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24" y="5719245"/>
            <a:ext cx="2581014" cy="1096047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896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 funkcionářů </a:t>
            </a:r>
            <a:r>
              <a:rPr lang="cs-CZ" dirty="0" err="1"/>
              <a:t>sh</a:t>
            </a:r>
            <a:r>
              <a:rPr lang="cs-CZ" dirty="0"/>
              <a:t> </a:t>
            </a:r>
            <a:r>
              <a:rPr lang="cs-CZ" dirty="0" err="1"/>
              <a:t>čms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574523"/>
            <a:ext cx="7467600" cy="4873752"/>
          </a:xfrm>
        </p:spPr>
        <p:txBody>
          <a:bodyPr/>
          <a:lstStyle/>
          <a:p>
            <a:r>
              <a:rPr lang="cs-CZ" sz="2000" dirty="0"/>
              <a:t>Sutaška dvojitá žlutá modře protkávaná</a:t>
            </a:r>
          </a:p>
          <a:p>
            <a:r>
              <a:rPr lang="cs-CZ" sz="2000" dirty="0"/>
              <a:t>Rozeta zlatavá průměr 18 mm </a:t>
            </a:r>
          </a:p>
          <a:p>
            <a:r>
              <a:rPr lang="cs-CZ" sz="2000" dirty="0"/>
              <a:t>Ratolest zlatavá </a:t>
            </a:r>
          </a:p>
          <a:p>
            <a:pPr lvl="1"/>
            <a:r>
              <a:rPr lang="cs-CZ" dirty="0"/>
              <a:t>Člen odborné rady SH ČMS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Člen ÚKRR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Člen VV SH ČMS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4904"/>
            <a:ext cx="2376264" cy="10588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58" y="4005064"/>
            <a:ext cx="2288138" cy="9481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11" y="5252751"/>
            <a:ext cx="2355985" cy="1000487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092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 funkcionářů </a:t>
            </a:r>
            <a:r>
              <a:rPr lang="cs-CZ" dirty="0" err="1"/>
              <a:t>sh</a:t>
            </a:r>
            <a:r>
              <a:rPr lang="cs-CZ" dirty="0"/>
              <a:t> </a:t>
            </a:r>
            <a:r>
              <a:rPr lang="cs-CZ" dirty="0" err="1"/>
              <a:t>čms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dirty="0"/>
              <a:t>Sutaška žlutá splétaná modře protkávaná</a:t>
            </a:r>
          </a:p>
          <a:p>
            <a:r>
              <a:rPr lang="cs-CZ" sz="2000" dirty="0"/>
              <a:t>Rozeta zlatavá průměr 22 mm </a:t>
            </a:r>
          </a:p>
          <a:p>
            <a:r>
              <a:rPr lang="cs-CZ" sz="2000" dirty="0"/>
              <a:t>Ratolest zlatavá </a:t>
            </a:r>
          </a:p>
          <a:p>
            <a:pPr lvl="1"/>
            <a:r>
              <a:rPr lang="cs-CZ" dirty="0"/>
              <a:t>Ředitel kanceláře SH ČMS</a:t>
            </a:r>
          </a:p>
          <a:p>
            <a:pPr lvl="1"/>
            <a:endParaRPr lang="cs-CZ" dirty="0"/>
          </a:p>
          <a:p>
            <a:pPr marL="365760" lvl="1" indent="0">
              <a:buNone/>
            </a:pPr>
            <a:r>
              <a:rPr lang="cs-CZ" dirty="0"/>
              <a:t> </a:t>
            </a:r>
          </a:p>
          <a:p>
            <a:pPr lvl="1"/>
            <a:r>
              <a:rPr lang="cs-CZ" dirty="0"/>
              <a:t>Náměstek starosty SH ČMS,  </a:t>
            </a:r>
          </a:p>
          <a:p>
            <a:pPr marL="365760" lvl="1" indent="0">
              <a:buNone/>
            </a:pPr>
            <a:r>
              <a:rPr lang="cs-CZ" dirty="0"/>
              <a:t>    předseda ÚKRR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Starosta SH ČMS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36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47" y="2467453"/>
            <a:ext cx="2809875" cy="11811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36" y="3933055"/>
            <a:ext cx="2800350" cy="12096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00" y="5301208"/>
            <a:ext cx="28194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97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BE3D6-C483-A201-75FF-E7C721A62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5A2EA-742A-F4B5-D1DA-0D0399116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720" y="620688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A ZAZVONIL KONEC A STEJNOKROJOVÉMU PŘEDPISU JE KONEC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003873-8A60-C9CE-B584-27491BAE6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3768" y="4865587"/>
            <a:ext cx="6172200" cy="870865"/>
          </a:xfrm>
        </p:spPr>
        <p:txBody>
          <a:bodyPr/>
          <a:lstStyle/>
          <a:p>
            <a:pPr algn="ctr"/>
            <a:r>
              <a:rPr lang="cs-CZ" dirty="0"/>
              <a:t>Snad Vám to bylo k něčemu dobré</a:t>
            </a:r>
          </a:p>
          <a:p>
            <a:pPr algn="ctr"/>
            <a:r>
              <a:rPr lang="cs-CZ" dirty="0"/>
              <a:t> Děkuji za pozornost</a:t>
            </a:r>
          </a:p>
          <a:p>
            <a:pPr algn="ctr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AFD91F-0293-0ACF-05C1-0EFB3D7E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37</a:t>
            </a:fld>
            <a:endParaRPr lang="cs-CZ"/>
          </a:p>
        </p:txBody>
      </p:sp>
      <p:pic>
        <p:nvPicPr>
          <p:cNvPr id="5" name="Picture 2" descr="Vánoční zvoneček | Vánoce | Obrázek, Klipart stahujte zadarmo">
            <a:extLst>
              <a:ext uri="{FF2B5EF4-FFF2-40B4-BE49-F238E27FC236}">
                <a16:creationId xmlns:a16="http://schemas.microsoft.com/office/drawing/2014/main" id="{B29861C4-BCA2-726C-10C6-8E663DCD9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150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akát Palec nahoru smajlík - PIXERS.CZ">
            <a:extLst>
              <a:ext uri="{FF2B5EF4-FFF2-40B4-BE49-F238E27FC236}">
                <a16:creationId xmlns:a16="http://schemas.microsoft.com/office/drawing/2014/main" id="{7088F408-D0F1-03AA-D7C8-E746CBCBC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404" y="5705012"/>
            <a:ext cx="1080120" cy="105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17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A939D-2C7A-6EEA-7AF7-956FE33C7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D0F70-5010-00C6-BB81-82923F11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stejnokrojová součást - vycházková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61B071-3B35-2544-ED1A-0D4932E12BC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Sako pánské</a:t>
            </a:r>
          </a:p>
          <a:p>
            <a:r>
              <a:rPr lang="cs-CZ" dirty="0"/>
              <a:t>Sako dámské</a:t>
            </a:r>
          </a:p>
          <a:p>
            <a:r>
              <a:rPr lang="cs-CZ" dirty="0"/>
              <a:t>Kalhoty pánské</a:t>
            </a:r>
          </a:p>
          <a:p>
            <a:r>
              <a:rPr lang="cs-CZ" dirty="0"/>
              <a:t>Kalhoty dámské</a:t>
            </a:r>
          </a:p>
          <a:p>
            <a:r>
              <a:rPr lang="cs-CZ" dirty="0"/>
              <a:t>Sukně dámská</a:t>
            </a:r>
          </a:p>
          <a:p>
            <a:r>
              <a:rPr lang="cs-CZ" dirty="0"/>
              <a:t>Šaty dámské</a:t>
            </a:r>
          </a:p>
          <a:p>
            <a:r>
              <a:rPr lang="cs-CZ" dirty="0"/>
              <a:t>VŠE TMAVOMODRÉ BARVY, VZOR SH ČMS</a:t>
            </a:r>
          </a:p>
          <a:p>
            <a:r>
              <a:rPr lang="cs-CZ" dirty="0"/>
              <a:t>Vycházková čepice se štítkem – </a:t>
            </a:r>
            <a:r>
              <a:rPr lang="cs-CZ" dirty="0" err="1"/>
              <a:t>grigadýrka</a:t>
            </a:r>
            <a:endParaRPr lang="cs-CZ" dirty="0"/>
          </a:p>
          <a:p>
            <a:r>
              <a:rPr lang="cs-CZ" dirty="0"/>
              <a:t>Lodička</a:t>
            </a:r>
          </a:p>
          <a:p>
            <a:r>
              <a:rPr lang="cs-CZ" dirty="0"/>
              <a:t>Klobouk dámský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0D46D2-BA23-9AE6-54A2-647F7B482F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5813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0E536-3992-8E21-E239-5F614A065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DECFF8-3B59-E385-69D3-4C728ED7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stejnokrojová součást - vycházková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40A4C7-C074-6AAC-0309-24F09E00D1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54461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Košile – bílá, krátký/dlouhý rukáv</a:t>
            </a:r>
          </a:p>
          <a:p>
            <a:r>
              <a:rPr lang="cs-CZ" dirty="0"/>
              <a:t>Polokošile s límečkem – tmavomodré barvy s logem SH ČMS</a:t>
            </a:r>
          </a:p>
          <a:p>
            <a:r>
              <a:rPr lang="cs-CZ" dirty="0"/>
              <a:t>Polokošile s límečkem pro rozhodčí – červené barvy s logem SH ČMS s nápisem ROZHODČÍ</a:t>
            </a:r>
          </a:p>
          <a:p>
            <a:r>
              <a:rPr lang="cs-CZ" dirty="0"/>
              <a:t>Halenka dámská – bílé barvy s krátkým rukávem</a:t>
            </a:r>
          </a:p>
          <a:p>
            <a:r>
              <a:rPr lang="cs-CZ" dirty="0"/>
              <a:t>Ponožky – tmavomodré nebo černé barvy</a:t>
            </a:r>
          </a:p>
          <a:p>
            <a:r>
              <a:rPr lang="cs-CZ" dirty="0">
                <a:highlight>
                  <a:srgbClr val="FFFF00"/>
                </a:highlight>
              </a:rPr>
              <a:t>Punčochy – tělové barvy bez vzorku</a:t>
            </a:r>
          </a:p>
          <a:p>
            <a:r>
              <a:rPr lang="cs-CZ" dirty="0"/>
              <a:t>Vázanka – tmavomodré barvy bez nebo se znakem/logem SH ČMS, </a:t>
            </a:r>
            <a:r>
              <a:rPr lang="cs-CZ" dirty="0">
                <a:highlight>
                  <a:srgbClr val="FFFF00"/>
                </a:highlight>
              </a:rPr>
              <a:t>černá barva – pietní akt</a:t>
            </a:r>
          </a:p>
          <a:p>
            <a:r>
              <a:rPr lang="cs-CZ" dirty="0"/>
              <a:t>Hedvábný šátek na dámské šaty – provedení SH ČMS (vzor voda nebo ČR vzor trikolóra)</a:t>
            </a:r>
          </a:p>
          <a:p>
            <a:r>
              <a:rPr lang="cs-CZ" dirty="0"/>
              <a:t>Slavnostní šňůry – vzor SH ČMS</a:t>
            </a:r>
          </a:p>
          <a:p>
            <a:r>
              <a:rPr lang="cs-CZ" dirty="0"/>
              <a:t>Spona na kravatu – bez znaku/loga nebo se znakem/logem SH ČMS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2D78F4-754C-2F58-D7BB-423226E8A5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786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0A86B-5987-252E-9DD9-317290EFB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D34B5-46E6-5B53-78FF-9EA0D0642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stejnokrojová součást - vycházková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F35229-5F92-6D51-EF52-586FBF2B5A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544616"/>
          </a:xfrm>
        </p:spPr>
        <p:txBody>
          <a:bodyPr>
            <a:normAutofit/>
          </a:bodyPr>
          <a:lstStyle/>
          <a:p>
            <a:r>
              <a:rPr lang="cs-CZ" dirty="0"/>
              <a:t>Spona na šátek – s logem SH ČMS</a:t>
            </a:r>
          </a:p>
          <a:p>
            <a:r>
              <a:rPr lang="cs-CZ" dirty="0"/>
              <a:t>Jmenovka člena SH ČMS v kovovém nebo textilním provedení</a:t>
            </a:r>
          </a:p>
          <a:p>
            <a:r>
              <a:rPr lang="cs-CZ" dirty="0"/>
              <a:t>Polobotky, lodičky, kozačky – vycházková obuv černé barvy, hladké</a:t>
            </a:r>
          </a:p>
          <a:p>
            <a:r>
              <a:rPr lang="cs-CZ" dirty="0"/>
              <a:t>Odznak na vycházkovou čepici, lodičku, dámský klobouk</a:t>
            </a:r>
          </a:p>
          <a:p>
            <a:r>
              <a:rPr lang="cs-CZ" dirty="0"/>
              <a:t>Zimní bunda – do pasu nebo parka – vzor SH ČMS</a:t>
            </a:r>
          </a:p>
          <a:p>
            <a:r>
              <a:rPr lang="cs-CZ" dirty="0"/>
              <a:t>Svetr – nebo vesta, vzor SH ČMS</a:t>
            </a:r>
          </a:p>
          <a:p>
            <a:r>
              <a:rPr lang="cs-CZ" dirty="0"/>
              <a:t>Šála</a:t>
            </a:r>
          </a:p>
          <a:p>
            <a:r>
              <a:rPr lang="cs-CZ" dirty="0"/>
              <a:t>Rukavice – pětiprsté černé barvy</a:t>
            </a:r>
          </a:p>
          <a:p>
            <a:r>
              <a:rPr lang="cs-CZ" dirty="0"/>
              <a:t>Funkční označení nebo nárameníky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5A1CE1-FF50-DC89-4110-C8B0A44513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20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5D634-F330-A2ED-85EF-58DF6641A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7E4D6-96B5-2923-4368-7BE34D99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Vycházkový stejnokroj (PS I)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2EB227BA-8362-89E0-49B5-11D455F420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AF6A274-F8CE-E19E-0FC5-943B203C3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6" y="1271221"/>
            <a:ext cx="1080120" cy="8202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58A26C6-718E-12A1-943F-9FD77C2A9C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672" y="797268"/>
            <a:ext cx="1296144" cy="143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2" descr="Sako pánské SDH vycházkové">
            <a:extLst>
              <a:ext uri="{FF2B5EF4-FFF2-40B4-BE49-F238E27FC236}">
                <a16:creationId xmlns:a16="http://schemas.microsoft.com/office/drawing/2014/main" id="{ACC7BA1E-4807-95BE-69B9-3012F291F2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71800" y="1628800"/>
            <a:ext cx="1952600" cy="19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Sako pánské SDH vycházkové">
            <a:extLst>
              <a:ext uri="{FF2B5EF4-FFF2-40B4-BE49-F238E27FC236}">
                <a16:creationId xmlns:a16="http://schemas.microsoft.com/office/drawing/2014/main" id="{EB086951-478B-C15A-3691-07EF137DE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Sako pánské SDH vycházkové">
            <a:extLst>
              <a:ext uri="{FF2B5EF4-FFF2-40B4-BE49-F238E27FC236}">
                <a16:creationId xmlns:a16="http://schemas.microsoft.com/office/drawing/2014/main" id="{462143AD-4A90-D6C1-A22F-CAFA44AD5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141" y="1945046"/>
            <a:ext cx="4442675" cy="37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ko dámské SDH vycházkové">
            <a:extLst>
              <a:ext uri="{FF2B5EF4-FFF2-40B4-BE49-F238E27FC236}">
                <a16:creationId xmlns:a16="http://schemas.microsoft.com/office/drawing/2014/main" id="{472D8ADF-EC63-000A-DC3C-9328C38A3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336"/>
            <a:ext cx="4296509" cy="354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70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A6B3B-9817-FF81-ED4F-6480FE840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VYCHÁZKOVÝ STEJNOKROJ PS 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81AD7E-7BF8-3EB2-40A2-CEECE73C6D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2050" name="Picture 2" descr="Sukne dámská SDH spolecenská">
            <a:extLst>
              <a:ext uri="{FF2B5EF4-FFF2-40B4-BE49-F238E27FC236}">
                <a16:creationId xmlns:a16="http://schemas.microsoft.com/office/drawing/2014/main" id="{08E597F1-48CE-E379-1FCA-66BAB2D5D0D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5677"/>
            <a:ext cx="3875093" cy="31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lhoty pánské SDH spolecenské">
            <a:extLst>
              <a:ext uri="{FF2B5EF4-FFF2-40B4-BE49-F238E27FC236}">
                <a16:creationId xmlns:a16="http://schemas.microsoft.com/office/drawing/2014/main" id="{237DD3C4-0B53-C18E-B0D9-E31DEA64B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77" y="2055677"/>
            <a:ext cx="4143208" cy="341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9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1B67C-89E0-3CDE-43EB-C0BAD64FA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šaty SH ČMS.jpg">
            <a:extLst>
              <a:ext uri="{FF2B5EF4-FFF2-40B4-BE49-F238E27FC236}">
                <a16:creationId xmlns:a16="http://schemas.microsoft.com/office/drawing/2014/main" id="{38A2B652-7259-4A34-5E58-43FFEA7CE83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5"/>
            <a:ext cx="1368152" cy="4634526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B2AF25-5A48-64FB-75D6-1D63BD2A19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7" name="Obrázek 6" descr="PS I. dámský SH ČMS.jpg">
            <a:extLst>
              <a:ext uri="{FF2B5EF4-FFF2-40B4-BE49-F238E27FC236}">
                <a16:creationId xmlns:a16="http://schemas.microsoft.com/office/drawing/2014/main" id="{6A430E2B-B7ED-4EA2-70CA-E7DC7136D2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412776"/>
            <a:ext cx="4010571" cy="488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28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1222</TotalTime>
  <Words>1120</Words>
  <Application>Microsoft Office PowerPoint</Application>
  <PresentationFormat>Předvádění na obrazovce (4:3)</PresentationFormat>
  <Paragraphs>299</Paragraphs>
  <Slides>37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Calibri</vt:lpstr>
      <vt:lpstr>Century Schoolbook</vt:lpstr>
      <vt:lpstr>Wingdings</vt:lpstr>
      <vt:lpstr>Wingdings 2</vt:lpstr>
      <vt:lpstr>Arkýř</vt:lpstr>
      <vt:lpstr>Stejnokrojový předpis SH ČMS </vt:lpstr>
      <vt:lpstr>Legislativa </vt:lpstr>
      <vt:lpstr>Druhy stejnokroje </vt:lpstr>
      <vt:lpstr>stejnokrojová součást - vycházková </vt:lpstr>
      <vt:lpstr>stejnokrojová součást - vycházková </vt:lpstr>
      <vt:lpstr>stejnokrojová součást - vycházková </vt:lpstr>
      <vt:lpstr> Vycházkový stejnokroj (PS I)</vt:lpstr>
      <vt:lpstr>VYCHÁZKOVÝ STEJNOKROJ PS I</vt:lpstr>
      <vt:lpstr>Prezentace aplikace PowerPoint</vt:lpstr>
      <vt:lpstr>VYCHÁZKOVÝ STEJNOKROJ PS I</vt:lpstr>
      <vt:lpstr>Prezentace aplikace PowerPoint</vt:lpstr>
      <vt:lpstr>stejnokrojová součást - pracovní </vt:lpstr>
      <vt:lpstr>Pracovní stejnokroj II (PSII)</vt:lpstr>
      <vt:lpstr>Prezentace aplikace PowerPoint</vt:lpstr>
      <vt:lpstr>stejnokrojová součást – volnočasové a sportovní aktivity </vt:lpstr>
      <vt:lpstr>2) Sportovní stejnokroj  pro mladé hasiče a dorostence</vt:lpstr>
      <vt:lpstr>Stejnokrojová součást – volnočasové a sportovní aktivity</vt:lpstr>
      <vt:lpstr>stejnokrojová součást – ostatní </vt:lpstr>
      <vt:lpstr>Sportovní sukně</vt:lpstr>
      <vt:lpstr>Sportovní kalhoty, softshellová bunda</vt:lpstr>
      <vt:lpstr>Pravidla pro nošení stejnokroje </vt:lpstr>
      <vt:lpstr>Funkční označení </vt:lpstr>
      <vt:lpstr>Domovenka a rukávové nášivky</vt:lpstr>
      <vt:lpstr>Domovenka a rukávové nášivky  mladí hasiči</vt:lpstr>
      <vt:lpstr>Vyznamenání, odznaky, medaile</vt:lpstr>
      <vt:lpstr>Odznaky odbornosti a čestné odznaky </vt:lpstr>
      <vt:lpstr>Označení  mladých a začínajících členů sh čms </vt:lpstr>
      <vt:lpstr>Označení funkcionářů sdh</vt:lpstr>
      <vt:lpstr>Označení funkcionářů okrsku </vt:lpstr>
      <vt:lpstr>Označení funkcionářů osh </vt:lpstr>
      <vt:lpstr>Označení funkcionářů osh </vt:lpstr>
      <vt:lpstr>Označení funkcionářů ksh</vt:lpstr>
      <vt:lpstr>Označení funkcionářů ksh</vt:lpstr>
      <vt:lpstr>Označení funkcionářů sh čms</vt:lpstr>
      <vt:lpstr>Označení funkcionářů sh čms</vt:lpstr>
      <vt:lpstr>Označení funkcionářů sh čms</vt:lpstr>
      <vt:lpstr>A ZAZVONIL KONEC A STEJNOKROJOVÉMU PŘEDPISU JE 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Stejnokrojový předpis</dc:title>
  <dc:creator>Barča</dc:creator>
  <cp:lastModifiedBy>Crháková</cp:lastModifiedBy>
  <cp:revision>43</cp:revision>
  <dcterms:created xsi:type="dcterms:W3CDTF">2015-06-29T20:23:05Z</dcterms:created>
  <dcterms:modified xsi:type="dcterms:W3CDTF">2024-12-07T15:34:43Z</dcterms:modified>
</cp:coreProperties>
</file>